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8" r:id="rId3"/>
    <p:sldId id="267" r:id="rId4"/>
    <p:sldId id="270" r:id="rId5"/>
    <p:sldId id="269" r:id="rId6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ijl, gemiddeld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9FA75C-3C9A-4E2A-BCE1-7D0517208C29}" type="datetimeFigureOut">
              <a:rPr lang="nl-NL" smtClean="0"/>
              <a:pPr/>
              <a:t>24-11-2014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DEAF4B-ADD2-4EBC-BC6C-519609356B6F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539647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DEAF4B-ADD2-4EBC-BC6C-519609356B6F}" type="slidenum">
              <a:rPr lang="nl-NL" smtClean="0"/>
              <a:pPr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732239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69E95-E385-4A87-9847-6251A766EE04}" type="datetimeFigureOut">
              <a:rPr lang="nl-NL" smtClean="0"/>
              <a:pPr/>
              <a:t>24-11-2014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4B01B-D403-4E4C-9613-0B19D98FC88C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69771998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69E95-E385-4A87-9847-6251A766EE04}" type="datetimeFigureOut">
              <a:rPr lang="nl-NL" smtClean="0"/>
              <a:pPr/>
              <a:t>24-11-2014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4B01B-D403-4E4C-9613-0B19D98FC88C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21649295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69E95-E385-4A87-9847-6251A766EE04}" type="datetimeFigureOut">
              <a:rPr lang="nl-NL" smtClean="0"/>
              <a:pPr/>
              <a:t>24-11-2014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4B01B-D403-4E4C-9613-0B19D98FC88C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58361136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69E95-E385-4A87-9847-6251A766EE04}" type="datetimeFigureOut">
              <a:rPr lang="nl-NL" smtClean="0"/>
              <a:pPr/>
              <a:t>24-11-2014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4B01B-D403-4E4C-9613-0B19D98FC88C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88484384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69E95-E385-4A87-9847-6251A766EE04}" type="datetimeFigureOut">
              <a:rPr lang="nl-NL" smtClean="0"/>
              <a:pPr/>
              <a:t>24-11-2014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4B01B-D403-4E4C-9613-0B19D98FC88C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89417327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69E95-E385-4A87-9847-6251A766EE04}" type="datetimeFigureOut">
              <a:rPr lang="nl-NL" smtClean="0"/>
              <a:pPr/>
              <a:t>24-11-2014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4B01B-D403-4E4C-9613-0B19D98FC88C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71765845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69E95-E385-4A87-9847-6251A766EE04}" type="datetimeFigureOut">
              <a:rPr lang="nl-NL" smtClean="0"/>
              <a:pPr/>
              <a:t>24-11-2014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4B01B-D403-4E4C-9613-0B19D98FC88C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5589354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69E95-E385-4A87-9847-6251A766EE04}" type="datetimeFigureOut">
              <a:rPr lang="nl-NL" smtClean="0"/>
              <a:pPr/>
              <a:t>24-11-2014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4B01B-D403-4E4C-9613-0B19D98FC88C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74374900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69E95-E385-4A87-9847-6251A766EE04}" type="datetimeFigureOut">
              <a:rPr lang="nl-NL" smtClean="0"/>
              <a:pPr/>
              <a:t>24-11-2014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4B01B-D403-4E4C-9613-0B19D98FC88C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14988152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69E95-E385-4A87-9847-6251A766EE04}" type="datetimeFigureOut">
              <a:rPr lang="nl-NL" smtClean="0"/>
              <a:pPr/>
              <a:t>24-11-2014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4B01B-D403-4E4C-9613-0B19D98FC88C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40799490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69E95-E385-4A87-9847-6251A766EE04}" type="datetimeFigureOut">
              <a:rPr lang="nl-NL" smtClean="0"/>
              <a:pPr/>
              <a:t>24-11-2014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4B01B-D403-4E4C-9613-0B19D98FC88C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4072398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>
            <a:alpha val="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169E95-E385-4A87-9847-6251A766EE04}" type="datetimeFigureOut">
              <a:rPr lang="nl-NL" smtClean="0"/>
              <a:pPr/>
              <a:t>24-11-2014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D4B01B-D403-4E4C-9613-0B19D98FC88C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276460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64" t="8480" r="3047" b="6473"/>
          <a:stretch/>
        </p:blipFill>
        <p:spPr>
          <a:xfrm>
            <a:off x="217221" y="1338048"/>
            <a:ext cx="8617528" cy="42256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236406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Toeleiding &amp; Faciliteren</a:t>
            </a:r>
            <a:endParaRPr lang="nl-NL" dirty="0"/>
          </a:p>
        </p:txBody>
      </p:sp>
      <p:pic>
        <p:nvPicPr>
          <p:cNvPr id="3074" name="Picture 2" descr="https://encrypted-tbn3.gstatic.com/images?q=tbn:ANd9GcRaF49hbWZFLp_5-6GSnkOiIaYt-WpGXpKXsG-r5noQ9GNRXl-C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6312" y="2279048"/>
            <a:ext cx="1872207" cy="22872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PIJL-OMHOOG 3"/>
          <p:cNvSpPr/>
          <p:nvPr/>
        </p:nvSpPr>
        <p:spPr>
          <a:xfrm rot="18165975">
            <a:off x="3470944" y="1815334"/>
            <a:ext cx="526695" cy="1093905"/>
          </a:xfrm>
          <a:prstGeom prst="upArrow">
            <a:avLst/>
          </a:prstGeom>
          <a:solidFill>
            <a:srgbClr val="FF0000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rgbClr val="FF0000"/>
              </a:solidFill>
            </a:endParaRPr>
          </a:p>
        </p:txBody>
      </p:sp>
      <p:sp>
        <p:nvSpPr>
          <p:cNvPr id="6" name="PIJL-OMHOOG 5"/>
          <p:cNvSpPr/>
          <p:nvPr/>
        </p:nvSpPr>
        <p:spPr>
          <a:xfrm rot="3521311">
            <a:off x="5560875" y="1879118"/>
            <a:ext cx="526695" cy="1093905"/>
          </a:xfrm>
          <a:prstGeom prst="upArrow">
            <a:avLst/>
          </a:prstGeom>
          <a:solidFill>
            <a:srgbClr val="FF0000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rgbClr val="FF0000"/>
              </a:solidFill>
            </a:endParaRPr>
          </a:p>
        </p:txBody>
      </p:sp>
      <p:sp>
        <p:nvSpPr>
          <p:cNvPr id="8" name="PIJL-OMHOOG 7"/>
          <p:cNvSpPr/>
          <p:nvPr/>
        </p:nvSpPr>
        <p:spPr>
          <a:xfrm rot="5225292">
            <a:off x="6060577" y="2973203"/>
            <a:ext cx="526695" cy="1093905"/>
          </a:xfrm>
          <a:prstGeom prst="upArrow">
            <a:avLst/>
          </a:prstGeom>
          <a:solidFill>
            <a:srgbClr val="FF0000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rgbClr val="FF0000"/>
              </a:solidFill>
            </a:endParaRPr>
          </a:p>
        </p:txBody>
      </p:sp>
      <p:sp>
        <p:nvSpPr>
          <p:cNvPr id="9" name="PIJL-OMHOOG 8"/>
          <p:cNvSpPr/>
          <p:nvPr/>
        </p:nvSpPr>
        <p:spPr>
          <a:xfrm rot="17157396">
            <a:off x="2600657" y="2875711"/>
            <a:ext cx="526695" cy="1093905"/>
          </a:xfrm>
          <a:prstGeom prst="upArrow">
            <a:avLst/>
          </a:prstGeom>
          <a:solidFill>
            <a:srgbClr val="FF0000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rgbClr val="FF0000"/>
              </a:solidFill>
            </a:endParaRPr>
          </a:p>
        </p:txBody>
      </p:sp>
      <p:sp>
        <p:nvSpPr>
          <p:cNvPr id="11" name="PIJL-OMHOOG 10"/>
          <p:cNvSpPr/>
          <p:nvPr/>
        </p:nvSpPr>
        <p:spPr>
          <a:xfrm rot="13935598">
            <a:off x="2596099" y="4130264"/>
            <a:ext cx="526695" cy="1093905"/>
          </a:xfrm>
          <a:prstGeom prst="upArrow">
            <a:avLst/>
          </a:prstGeom>
          <a:solidFill>
            <a:srgbClr val="FF0000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rgbClr val="FF0000"/>
              </a:solidFill>
            </a:endParaRPr>
          </a:p>
        </p:txBody>
      </p:sp>
      <p:sp>
        <p:nvSpPr>
          <p:cNvPr id="12" name="PIJL-OMHOOG 11"/>
          <p:cNvSpPr/>
          <p:nvPr/>
        </p:nvSpPr>
        <p:spPr>
          <a:xfrm rot="7996823">
            <a:off x="5339756" y="4175826"/>
            <a:ext cx="526695" cy="1093906"/>
          </a:xfrm>
          <a:prstGeom prst="upArrow">
            <a:avLst/>
          </a:prstGeom>
          <a:solidFill>
            <a:srgbClr val="FF0000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rgbClr val="FF0000"/>
              </a:solidFill>
            </a:endParaRPr>
          </a:p>
        </p:txBody>
      </p:sp>
      <p:sp>
        <p:nvSpPr>
          <p:cNvPr id="13" name="Tekstvak 12"/>
          <p:cNvSpPr txBox="1"/>
          <p:nvPr/>
        </p:nvSpPr>
        <p:spPr>
          <a:xfrm>
            <a:off x="828456" y="1431607"/>
            <a:ext cx="304840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600" dirty="0" smtClean="0"/>
              <a:t>‘Niet sport’ groepen</a:t>
            </a:r>
            <a:endParaRPr lang="nl-NL" sz="2600" dirty="0"/>
          </a:p>
        </p:txBody>
      </p:sp>
      <p:sp>
        <p:nvSpPr>
          <p:cNvPr id="15" name="Tekstvak 14"/>
          <p:cNvSpPr txBox="1"/>
          <p:nvPr/>
        </p:nvSpPr>
        <p:spPr>
          <a:xfrm>
            <a:off x="723513" y="4843197"/>
            <a:ext cx="1940767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600" dirty="0" smtClean="0"/>
              <a:t>Activiteiten in de wijk</a:t>
            </a:r>
          </a:p>
        </p:txBody>
      </p:sp>
      <p:sp>
        <p:nvSpPr>
          <p:cNvPr id="16" name="Tekstvak 15"/>
          <p:cNvSpPr txBox="1"/>
          <p:nvPr/>
        </p:nvSpPr>
        <p:spPr>
          <a:xfrm>
            <a:off x="395536" y="2708920"/>
            <a:ext cx="2035841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600" dirty="0" smtClean="0">
                <a:latin typeface="+mj-lt"/>
                <a:cs typeface="Arial" panose="020B0604020202020204" pitchFamily="34" charset="0"/>
              </a:rPr>
              <a:t>Groepen fysiotherapie</a:t>
            </a:r>
          </a:p>
        </p:txBody>
      </p:sp>
      <p:sp>
        <p:nvSpPr>
          <p:cNvPr id="17" name="Tekstvak 16"/>
          <p:cNvSpPr txBox="1"/>
          <p:nvPr/>
        </p:nvSpPr>
        <p:spPr>
          <a:xfrm>
            <a:off x="6181833" y="1564312"/>
            <a:ext cx="235968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600" dirty="0" smtClean="0">
                <a:latin typeface="+mj-lt"/>
                <a:cs typeface="Arial" panose="020B0604020202020204" pitchFamily="34" charset="0"/>
              </a:rPr>
              <a:t>Doorverwijzen</a:t>
            </a:r>
          </a:p>
        </p:txBody>
      </p:sp>
      <p:sp>
        <p:nvSpPr>
          <p:cNvPr id="18" name="Tekstvak 17"/>
          <p:cNvSpPr txBox="1"/>
          <p:nvPr/>
        </p:nvSpPr>
        <p:spPr>
          <a:xfrm>
            <a:off x="6911652" y="3284984"/>
            <a:ext cx="223234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600" dirty="0" smtClean="0"/>
              <a:t>Sport op maat</a:t>
            </a:r>
            <a:endParaRPr lang="nl-NL" sz="2600" dirty="0"/>
          </a:p>
        </p:txBody>
      </p:sp>
      <p:sp>
        <p:nvSpPr>
          <p:cNvPr id="19" name="Tekstvak 18"/>
          <p:cNvSpPr txBox="1"/>
          <p:nvPr/>
        </p:nvSpPr>
        <p:spPr>
          <a:xfrm>
            <a:off x="5778116" y="5200693"/>
            <a:ext cx="147550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600" dirty="0"/>
              <a:t>N</a:t>
            </a:r>
            <a:r>
              <a:rPr lang="nl-NL" sz="2600" dirty="0" smtClean="0"/>
              <a:t>etwerk</a:t>
            </a:r>
            <a:endParaRPr lang="nl-NL" sz="2600" dirty="0"/>
          </a:p>
        </p:txBody>
      </p:sp>
      <p:pic>
        <p:nvPicPr>
          <p:cNvPr id="21" name="Afbeelding 2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1732" y="5838800"/>
            <a:ext cx="1862268" cy="1008112"/>
          </a:xfrm>
          <a:prstGeom prst="rect">
            <a:avLst/>
          </a:prstGeom>
        </p:spPr>
      </p:pic>
      <p:sp>
        <p:nvSpPr>
          <p:cNvPr id="20" name="PIJL-OMHOOG 19"/>
          <p:cNvSpPr/>
          <p:nvPr/>
        </p:nvSpPr>
        <p:spPr>
          <a:xfrm rot="9733761">
            <a:off x="4203771" y="4685154"/>
            <a:ext cx="457287" cy="976089"/>
          </a:xfrm>
          <a:prstGeom prst="upArrow">
            <a:avLst/>
          </a:prstGeom>
          <a:solidFill>
            <a:srgbClr val="FF0000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rgbClr val="FF0000"/>
              </a:solidFill>
            </a:endParaRPr>
          </a:p>
        </p:txBody>
      </p:sp>
      <p:sp>
        <p:nvSpPr>
          <p:cNvPr id="22" name="Tekstvak 21"/>
          <p:cNvSpPr txBox="1"/>
          <p:nvPr/>
        </p:nvSpPr>
        <p:spPr>
          <a:xfrm>
            <a:off x="3881309" y="5731702"/>
            <a:ext cx="2141558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600" dirty="0" smtClean="0"/>
              <a:t>Opstarten programma’s</a:t>
            </a:r>
            <a:endParaRPr lang="nl-NL" sz="2600" dirty="0"/>
          </a:p>
        </p:txBody>
      </p:sp>
    </p:spTree>
    <p:extLst>
      <p:ext uri="{BB962C8B-B14F-4D97-AF65-F5344CB8AC3E}">
        <p14:creationId xmlns:p14="http://schemas.microsoft.com/office/powerpoint/2010/main" val="31731172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withEffect">
                                  <p:stCondLst>
                                    <p:cond delay="14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4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400"/>
                            </p:stCondLst>
                            <p:childTnLst>
                              <p:par>
                                <p:cTn id="3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8" grpId="0" animBg="1"/>
      <p:bldP spid="9" grpId="0" animBg="1"/>
      <p:bldP spid="11" grpId="0" animBg="1"/>
      <p:bldP spid="12" grpId="0" animBg="1"/>
      <p:bldP spid="13" grpId="0"/>
      <p:bldP spid="15" grpId="0"/>
      <p:bldP spid="16" grpId="0"/>
      <p:bldP spid="17" grpId="0"/>
      <p:bldP spid="18" grpId="0"/>
      <p:bldP spid="19" grpId="0"/>
      <p:bldP spid="20" grpId="0" animBg="1"/>
      <p:bldP spid="2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1732" y="5838800"/>
            <a:ext cx="1862268" cy="1008112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Voorlichtingen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23528" y="1024805"/>
            <a:ext cx="8352928" cy="4813995"/>
          </a:xfrm>
        </p:spPr>
        <p:txBody>
          <a:bodyPr numCol="2">
            <a:noAutofit/>
          </a:bodyPr>
          <a:lstStyle/>
          <a:p>
            <a:pPr marL="0" indent="0">
              <a:spcBef>
                <a:spcPct val="0"/>
              </a:spcBef>
              <a:buNone/>
              <a:tabLst>
                <a:tab pos="363538" algn="l"/>
              </a:tabLst>
            </a:pPr>
            <a:r>
              <a:rPr lang="nl-NL" altLang="nl-NL" sz="2600" dirty="0" smtClean="0"/>
              <a:t>	Wat werkt wel		</a:t>
            </a:r>
          </a:p>
          <a:p>
            <a:pPr lvl="1">
              <a:spcBef>
                <a:spcPct val="0"/>
              </a:spcBef>
              <a:buBlip>
                <a:blip r:embed="rId3"/>
              </a:buBlip>
              <a:tabLst>
                <a:tab pos="363538" algn="l"/>
              </a:tabLst>
            </a:pPr>
            <a:endParaRPr lang="nl-NL" altLang="nl-NL" sz="2200" dirty="0" smtClean="0"/>
          </a:p>
          <a:p>
            <a:pPr lvl="1">
              <a:spcBef>
                <a:spcPct val="0"/>
              </a:spcBef>
              <a:buBlip>
                <a:blip r:embed="rId3"/>
              </a:buBlip>
              <a:tabLst>
                <a:tab pos="363538" algn="l"/>
              </a:tabLst>
            </a:pPr>
            <a:r>
              <a:rPr lang="nl-NL" altLang="nl-NL" sz="2200" dirty="0" smtClean="0"/>
              <a:t>Erop af</a:t>
            </a:r>
          </a:p>
          <a:p>
            <a:pPr lvl="1">
              <a:spcBef>
                <a:spcPct val="0"/>
              </a:spcBef>
              <a:buBlip>
                <a:blip r:embed="rId3"/>
              </a:buBlip>
              <a:tabLst>
                <a:tab pos="363538" algn="l"/>
              </a:tabLst>
            </a:pPr>
            <a:r>
              <a:rPr lang="nl-NL" altLang="nl-NL" sz="2200" dirty="0" smtClean="0"/>
              <a:t>Vraaggericht</a:t>
            </a:r>
          </a:p>
          <a:p>
            <a:pPr lvl="1">
              <a:spcBef>
                <a:spcPct val="0"/>
              </a:spcBef>
              <a:buBlip>
                <a:blip r:embed="rId3"/>
              </a:buBlip>
              <a:tabLst>
                <a:tab pos="363538" algn="l"/>
              </a:tabLst>
            </a:pPr>
            <a:r>
              <a:rPr lang="nl-NL" altLang="nl-NL" sz="2200" dirty="0" smtClean="0"/>
              <a:t>Goed luisteren</a:t>
            </a:r>
          </a:p>
          <a:p>
            <a:pPr lvl="1">
              <a:spcBef>
                <a:spcPct val="0"/>
              </a:spcBef>
              <a:buBlip>
                <a:blip r:embed="rId3"/>
              </a:buBlip>
              <a:tabLst>
                <a:tab pos="363538" algn="l"/>
              </a:tabLst>
            </a:pPr>
            <a:r>
              <a:rPr lang="nl-NL" altLang="nl-NL" sz="2200" dirty="0" smtClean="0"/>
              <a:t>Interactief </a:t>
            </a:r>
          </a:p>
          <a:p>
            <a:pPr lvl="1">
              <a:spcBef>
                <a:spcPct val="0"/>
              </a:spcBef>
              <a:buBlip>
                <a:blip r:embed="rId3"/>
              </a:buBlip>
              <a:tabLst>
                <a:tab pos="363538" algn="l"/>
              </a:tabLst>
            </a:pPr>
            <a:r>
              <a:rPr lang="nl-NL" altLang="nl-NL" sz="2200" dirty="0" smtClean="0"/>
              <a:t>Ambassadeurs vanuit de groep zoeken</a:t>
            </a:r>
          </a:p>
          <a:p>
            <a:pPr lvl="1">
              <a:spcBef>
                <a:spcPct val="0"/>
              </a:spcBef>
              <a:buBlip>
                <a:blip r:embed="rId3"/>
              </a:buBlip>
              <a:tabLst>
                <a:tab pos="363538" algn="l"/>
              </a:tabLst>
            </a:pPr>
            <a:r>
              <a:rPr lang="nl-NL" altLang="nl-NL" sz="2200" dirty="0"/>
              <a:t>Positieve energie creëren </a:t>
            </a:r>
            <a:r>
              <a:rPr lang="nl-NL" altLang="nl-NL" sz="2200" dirty="0" smtClean="0"/>
              <a:t>/ ja sfeer</a:t>
            </a:r>
            <a:endParaRPr lang="nl-NL" altLang="nl-NL" sz="2200" dirty="0"/>
          </a:p>
          <a:p>
            <a:pPr lvl="1">
              <a:spcBef>
                <a:spcPct val="0"/>
              </a:spcBef>
              <a:buBlip>
                <a:blip r:embed="rId3"/>
              </a:buBlip>
              <a:tabLst>
                <a:tab pos="363538" algn="l"/>
              </a:tabLst>
            </a:pPr>
            <a:r>
              <a:rPr lang="nl-NL" altLang="nl-NL" sz="2200" dirty="0" smtClean="0"/>
              <a:t>Matches maken</a:t>
            </a:r>
          </a:p>
          <a:p>
            <a:pPr lvl="1">
              <a:spcBef>
                <a:spcPct val="0"/>
              </a:spcBef>
              <a:buBlip>
                <a:blip r:embed="rId3"/>
              </a:buBlip>
              <a:tabLst>
                <a:tab pos="363538" algn="l"/>
              </a:tabLst>
            </a:pPr>
            <a:endParaRPr lang="nl-NL" altLang="nl-NL" sz="2200" dirty="0" smtClean="0"/>
          </a:p>
          <a:p>
            <a:pPr lvl="1">
              <a:spcBef>
                <a:spcPct val="0"/>
              </a:spcBef>
              <a:buBlip>
                <a:blip r:embed="rId3"/>
              </a:buBlip>
              <a:tabLst>
                <a:tab pos="363538" algn="l"/>
              </a:tabLst>
            </a:pPr>
            <a:endParaRPr lang="nl-NL" altLang="nl-NL" sz="2200" dirty="0" smtClean="0"/>
          </a:p>
          <a:p>
            <a:pPr marL="457200" lvl="1" indent="0">
              <a:spcBef>
                <a:spcPct val="0"/>
              </a:spcBef>
              <a:buNone/>
              <a:tabLst>
                <a:tab pos="363538" algn="l"/>
              </a:tabLst>
            </a:pPr>
            <a:r>
              <a:rPr lang="nl-NL" altLang="nl-NL" sz="2600" dirty="0" smtClean="0"/>
              <a:t>Wat werkt niet</a:t>
            </a:r>
            <a:endParaRPr lang="nl-NL" altLang="nl-NL" sz="2200" dirty="0"/>
          </a:p>
          <a:p>
            <a:pPr lvl="1">
              <a:spcBef>
                <a:spcPct val="0"/>
              </a:spcBef>
              <a:buBlip>
                <a:blip r:embed="rId3"/>
              </a:buBlip>
              <a:tabLst>
                <a:tab pos="363538" algn="l"/>
              </a:tabLst>
            </a:pPr>
            <a:endParaRPr lang="nl-NL" altLang="nl-NL" sz="2200" dirty="0" smtClean="0"/>
          </a:p>
          <a:p>
            <a:pPr lvl="1">
              <a:spcBef>
                <a:spcPct val="0"/>
              </a:spcBef>
              <a:buBlip>
                <a:blip r:embed="rId3"/>
              </a:buBlip>
              <a:tabLst>
                <a:tab pos="363538" algn="l"/>
              </a:tabLst>
            </a:pPr>
            <a:r>
              <a:rPr lang="nl-NL" altLang="nl-NL" sz="2200" dirty="0" smtClean="0"/>
              <a:t>Bijeenkomsten organiseren (willekeurig)</a:t>
            </a:r>
          </a:p>
          <a:p>
            <a:pPr lvl="1">
              <a:spcBef>
                <a:spcPct val="0"/>
              </a:spcBef>
              <a:buBlip>
                <a:blip r:embed="rId3"/>
              </a:buBlip>
              <a:tabLst>
                <a:tab pos="363538" algn="l"/>
              </a:tabLst>
            </a:pPr>
            <a:r>
              <a:rPr lang="nl-NL" altLang="nl-NL" sz="2200" dirty="0" smtClean="0"/>
              <a:t>Riedeltje afspelen</a:t>
            </a:r>
          </a:p>
          <a:p>
            <a:pPr lvl="1">
              <a:spcBef>
                <a:spcPct val="0"/>
              </a:spcBef>
              <a:buBlip>
                <a:blip r:embed="rId3"/>
              </a:buBlip>
              <a:tabLst>
                <a:tab pos="363538" algn="l"/>
              </a:tabLst>
            </a:pPr>
            <a:r>
              <a:rPr lang="nl-NL" altLang="nl-NL" sz="2200" dirty="0" smtClean="0"/>
              <a:t>Alleen voorlichten</a:t>
            </a:r>
          </a:p>
          <a:p>
            <a:pPr lvl="1">
              <a:spcBef>
                <a:spcPct val="0"/>
              </a:spcBef>
              <a:buBlip>
                <a:blip r:embed="rId3"/>
              </a:buBlip>
              <a:tabLst>
                <a:tab pos="363538" algn="l"/>
              </a:tabLst>
            </a:pPr>
            <a:r>
              <a:rPr lang="nl-NL" altLang="nl-NL" sz="2200" dirty="0" smtClean="0"/>
              <a:t>Te snel willen</a:t>
            </a:r>
            <a:endParaRPr lang="nl-NL" altLang="nl-NL" sz="2200" dirty="0"/>
          </a:p>
          <a:p>
            <a:pPr lvl="1">
              <a:spcBef>
                <a:spcPct val="0"/>
              </a:spcBef>
              <a:buBlip>
                <a:blip r:embed="rId3"/>
              </a:buBlip>
              <a:tabLst>
                <a:tab pos="363538" algn="l"/>
              </a:tabLst>
            </a:pPr>
            <a:r>
              <a:rPr lang="nl-NL" altLang="nl-NL" sz="2200" dirty="0" smtClean="0"/>
              <a:t>Ja maar…..</a:t>
            </a:r>
          </a:p>
          <a:p>
            <a:pPr lvl="1">
              <a:spcBef>
                <a:spcPct val="0"/>
              </a:spcBef>
              <a:buBlip>
                <a:blip r:embed="rId3"/>
              </a:buBlip>
              <a:tabLst>
                <a:tab pos="363538" algn="l"/>
              </a:tabLst>
            </a:pPr>
            <a:r>
              <a:rPr lang="nl-NL" altLang="nl-NL" sz="2200" dirty="0" smtClean="0"/>
              <a:t>Eigenaarschap overnemen</a:t>
            </a:r>
          </a:p>
          <a:p>
            <a:pPr lvl="1">
              <a:spcBef>
                <a:spcPct val="0"/>
              </a:spcBef>
              <a:buBlip>
                <a:blip r:embed="rId3"/>
              </a:buBlip>
              <a:tabLst>
                <a:tab pos="363538" algn="l"/>
              </a:tabLst>
            </a:pPr>
            <a:endParaRPr lang="nl-NL" altLang="nl-NL" sz="2200" dirty="0" smtClean="0"/>
          </a:p>
          <a:p>
            <a:pPr>
              <a:spcBef>
                <a:spcPct val="0"/>
              </a:spcBef>
              <a:buBlip>
                <a:blip r:embed="rId3"/>
              </a:buBlip>
              <a:tabLst>
                <a:tab pos="363538" algn="l"/>
              </a:tabLst>
            </a:pPr>
            <a:endParaRPr lang="nl-NL" altLang="nl-NL" sz="2600" dirty="0" smtClean="0"/>
          </a:p>
        </p:txBody>
      </p:sp>
    </p:spTree>
    <p:extLst>
      <p:ext uri="{BB962C8B-B14F-4D97-AF65-F5344CB8AC3E}">
        <p14:creationId xmlns:p14="http://schemas.microsoft.com/office/powerpoint/2010/main" val="9700255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2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2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2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2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2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2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1732" y="5838800"/>
            <a:ext cx="1862268" cy="1008112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Succesfactoren doorverwijzing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67544" y="1268760"/>
            <a:ext cx="8352928" cy="4813995"/>
          </a:xfrm>
        </p:spPr>
        <p:txBody>
          <a:bodyPr numCol="1">
            <a:noAutofit/>
          </a:bodyPr>
          <a:lstStyle/>
          <a:p>
            <a:pPr marL="0" indent="0">
              <a:spcBef>
                <a:spcPct val="0"/>
              </a:spcBef>
              <a:buNone/>
              <a:tabLst>
                <a:tab pos="363538" algn="l"/>
              </a:tabLst>
            </a:pPr>
            <a:r>
              <a:rPr lang="nl-NL" altLang="nl-NL" sz="2400" b="1" dirty="0" smtClean="0"/>
              <a:t>	Aanbod</a:t>
            </a:r>
            <a:r>
              <a:rPr lang="nl-NL" altLang="nl-NL" sz="2200" dirty="0" smtClean="0"/>
              <a:t>:</a:t>
            </a:r>
          </a:p>
          <a:p>
            <a:pPr lvl="1">
              <a:spcBef>
                <a:spcPct val="0"/>
              </a:spcBef>
              <a:buBlip>
                <a:blip r:embed="rId3"/>
              </a:buBlip>
              <a:tabLst>
                <a:tab pos="363538" algn="l"/>
              </a:tabLst>
            </a:pPr>
            <a:r>
              <a:rPr lang="nl-NL" altLang="nl-NL" sz="2200" dirty="0" smtClean="0"/>
              <a:t>Ontstaan vanuit vraag</a:t>
            </a:r>
          </a:p>
          <a:p>
            <a:pPr lvl="1">
              <a:spcBef>
                <a:spcPct val="0"/>
              </a:spcBef>
              <a:buBlip>
                <a:blip r:embed="rId3"/>
              </a:buBlip>
              <a:tabLst>
                <a:tab pos="363538" algn="l"/>
              </a:tabLst>
            </a:pPr>
            <a:r>
              <a:rPr lang="nl-NL" altLang="nl-NL" sz="2200" dirty="0" smtClean="0"/>
              <a:t>Dicht bij </a:t>
            </a:r>
            <a:r>
              <a:rPr lang="nl-NL" altLang="nl-NL" sz="2200" dirty="0"/>
              <a:t>huis, </a:t>
            </a:r>
            <a:r>
              <a:rPr lang="nl-NL" altLang="nl-NL" sz="2200" dirty="0" smtClean="0"/>
              <a:t>betaalbaar, passend niveau</a:t>
            </a:r>
            <a:endParaRPr lang="nl-NL" altLang="nl-NL" sz="2200" dirty="0"/>
          </a:p>
          <a:p>
            <a:pPr lvl="1">
              <a:spcBef>
                <a:spcPct val="0"/>
              </a:spcBef>
              <a:buBlip>
                <a:blip r:embed="rId3"/>
              </a:buBlip>
              <a:tabLst>
                <a:tab pos="363538" algn="l"/>
              </a:tabLst>
            </a:pPr>
            <a:r>
              <a:rPr lang="nl-NL" altLang="nl-NL" sz="2200" dirty="0" smtClean="0"/>
              <a:t>Sociale cohesie</a:t>
            </a:r>
          </a:p>
          <a:p>
            <a:pPr lvl="1">
              <a:spcBef>
                <a:spcPct val="0"/>
              </a:spcBef>
              <a:buBlip>
                <a:blip r:embed="rId3"/>
              </a:buBlip>
              <a:tabLst>
                <a:tab pos="363538" algn="l"/>
              </a:tabLst>
            </a:pPr>
            <a:r>
              <a:rPr lang="nl-NL" altLang="nl-NL" sz="2200" dirty="0" smtClean="0"/>
              <a:t>Docent</a:t>
            </a:r>
            <a:r>
              <a:rPr lang="nl-NL" altLang="nl-NL" sz="2200" dirty="0"/>
              <a:t>! </a:t>
            </a:r>
            <a:r>
              <a:rPr lang="nl-NL" altLang="nl-NL" sz="2200" dirty="0">
                <a:sym typeface="Wingdings" panose="05000000000000000000" pitchFamily="2" charset="2"/>
              </a:rPr>
              <a:t> affiniteit met de doelgroep / bereid stapje extra te </a:t>
            </a:r>
            <a:r>
              <a:rPr lang="nl-NL" altLang="nl-NL" sz="2200" dirty="0" smtClean="0">
                <a:sym typeface="Wingdings" panose="05000000000000000000" pitchFamily="2" charset="2"/>
              </a:rPr>
              <a:t>zetten</a:t>
            </a:r>
          </a:p>
          <a:p>
            <a:pPr lvl="1">
              <a:spcBef>
                <a:spcPct val="0"/>
              </a:spcBef>
              <a:buBlip>
                <a:blip r:embed="rId3"/>
              </a:buBlip>
              <a:tabLst>
                <a:tab pos="363538" algn="l"/>
              </a:tabLst>
            </a:pPr>
            <a:endParaRPr lang="nl-NL" altLang="nl-NL" sz="2200" dirty="0" smtClean="0"/>
          </a:p>
          <a:p>
            <a:pPr marL="457200" lvl="1" indent="0">
              <a:spcBef>
                <a:spcPct val="0"/>
              </a:spcBef>
              <a:buNone/>
              <a:tabLst>
                <a:tab pos="363538" algn="l"/>
              </a:tabLst>
            </a:pPr>
            <a:r>
              <a:rPr lang="nl-NL" altLang="nl-NL" sz="2200" b="1" dirty="0" smtClean="0"/>
              <a:t>Rol beweegmakelaar</a:t>
            </a:r>
          </a:p>
          <a:p>
            <a:pPr lvl="1">
              <a:spcBef>
                <a:spcPct val="0"/>
              </a:spcBef>
              <a:buBlip>
                <a:blip r:embed="rId3"/>
              </a:buBlip>
              <a:tabLst>
                <a:tab pos="363538" algn="l"/>
              </a:tabLst>
            </a:pPr>
            <a:r>
              <a:rPr lang="nl-NL" altLang="nl-NL" sz="2200" dirty="0" smtClean="0"/>
              <a:t>Kennis </a:t>
            </a:r>
            <a:r>
              <a:rPr lang="nl-NL" altLang="nl-NL" sz="2200" dirty="0"/>
              <a:t>van wijk en type beweegactiviteiten </a:t>
            </a:r>
            <a:endParaRPr lang="nl-NL" altLang="nl-NL" sz="2200" dirty="0" smtClean="0"/>
          </a:p>
          <a:p>
            <a:pPr lvl="1">
              <a:spcBef>
                <a:spcPct val="0"/>
              </a:spcBef>
              <a:buBlip>
                <a:blip r:embed="rId3"/>
              </a:buBlip>
              <a:tabLst>
                <a:tab pos="363538" algn="l"/>
              </a:tabLst>
            </a:pPr>
            <a:r>
              <a:rPr lang="nl-NL" altLang="nl-NL" sz="2200" dirty="0" smtClean="0"/>
              <a:t>Contact met beweeggroepen en verschillende docenten</a:t>
            </a:r>
          </a:p>
          <a:p>
            <a:pPr marL="457200" lvl="1" indent="0">
              <a:spcBef>
                <a:spcPct val="0"/>
              </a:spcBef>
              <a:buNone/>
              <a:tabLst>
                <a:tab pos="363538" algn="l"/>
              </a:tabLst>
            </a:pPr>
            <a:endParaRPr lang="nl-NL" altLang="nl-NL" sz="2200" dirty="0"/>
          </a:p>
          <a:p>
            <a:pPr lvl="1">
              <a:spcBef>
                <a:spcPct val="0"/>
              </a:spcBef>
              <a:buBlip>
                <a:blip r:embed="rId3"/>
              </a:buBlip>
              <a:tabLst>
                <a:tab pos="363538" algn="l"/>
              </a:tabLst>
            </a:pPr>
            <a:endParaRPr lang="nl-NL" altLang="nl-NL" sz="2200" dirty="0" smtClean="0"/>
          </a:p>
          <a:p>
            <a:pPr lvl="1">
              <a:spcBef>
                <a:spcPct val="0"/>
              </a:spcBef>
              <a:buBlip>
                <a:blip r:embed="rId3"/>
              </a:buBlip>
              <a:tabLst>
                <a:tab pos="363538" algn="l"/>
              </a:tabLst>
            </a:pPr>
            <a:endParaRPr lang="nl-NL" altLang="nl-NL" sz="2200" dirty="0" smtClean="0"/>
          </a:p>
          <a:p>
            <a:pPr lvl="1">
              <a:spcBef>
                <a:spcPct val="0"/>
              </a:spcBef>
              <a:buBlip>
                <a:blip r:embed="rId3"/>
              </a:buBlip>
              <a:tabLst>
                <a:tab pos="363538" algn="l"/>
              </a:tabLst>
            </a:pPr>
            <a:endParaRPr lang="nl-NL" altLang="nl-NL" sz="2200" dirty="0" smtClean="0"/>
          </a:p>
          <a:p>
            <a:pPr lvl="1">
              <a:spcBef>
                <a:spcPct val="0"/>
              </a:spcBef>
              <a:buBlip>
                <a:blip r:embed="rId3"/>
              </a:buBlip>
              <a:tabLst>
                <a:tab pos="363538" algn="l"/>
              </a:tabLst>
            </a:pPr>
            <a:endParaRPr lang="nl-NL" altLang="nl-NL" sz="2200" dirty="0" smtClean="0"/>
          </a:p>
          <a:p>
            <a:pPr>
              <a:spcBef>
                <a:spcPct val="0"/>
              </a:spcBef>
              <a:buBlip>
                <a:blip r:embed="rId3"/>
              </a:buBlip>
              <a:tabLst>
                <a:tab pos="363538" algn="l"/>
              </a:tabLst>
            </a:pPr>
            <a:endParaRPr lang="nl-NL" altLang="nl-NL" sz="2600" dirty="0" smtClean="0"/>
          </a:p>
        </p:txBody>
      </p:sp>
    </p:spTree>
    <p:extLst>
      <p:ext uri="{BB962C8B-B14F-4D97-AF65-F5344CB8AC3E}">
        <p14:creationId xmlns:p14="http://schemas.microsoft.com/office/powerpoint/2010/main" val="84595550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1732" y="5838800"/>
            <a:ext cx="1862268" cy="1008112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Vragen?!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67544" y="1556792"/>
            <a:ext cx="8352928" cy="4525963"/>
          </a:xfrm>
        </p:spPr>
        <p:txBody>
          <a:bodyPr>
            <a:noAutofit/>
          </a:bodyPr>
          <a:lstStyle/>
          <a:p>
            <a:pPr>
              <a:spcBef>
                <a:spcPct val="0"/>
              </a:spcBef>
              <a:buBlip>
                <a:blip r:embed="rId3"/>
              </a:buBlip>
              <a:tabLst>
                <a:tab pos="363538" algn="l"/>
              </a:tabLst>
            </a:pPr>
            <a:endParaRPr lang="nl-NL" altLang="nl-NL" sz="2600" dirty="0" smtClean="0"/>
          </a:p>
        </p:txBody>
      </p:sp>
    </p:spTree>
    <p:extLst>
      <p:ext uri="{BB962C8B-B14F-4D97-AF65-F5344CB8AC3E}">
        <p14:creationId xmlns:p14="http://schemas.microsoft.com/office/powerpoint/2010/main" val="9700255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912</TotalTime>
  <Words>27</Words>
  <Application>Microsoft Office PowerPoint</Application>
  <PresentationFormat>Diavoorstelling (4:3)</PresentationFormat>
  <Paragraphs>44</Paragraphs>
  <Slides>5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9" baseType="lpstr">
      <vt:lpstr>Arial</vt:lpstr>
      <vt:lpstr>Calibri</vt:lpstr>
      <vt:lpstr>Wingdings</vt:lpstr>
      <vt:lpstr>Kantoorthema</vt:lpstr>
      <vt:lpstr>PowerPoint-presentatie</vt:lpstr>
      <vt:lpstr>Toeleiding &amp; Faciliteren</vt:lpstr>
      <vt:lpstr>Voorlichtingen</vt:lpstr>
      <vt:lpstr>Succesfactoren doorverwijzing</vt:lpstr>
      <vt:lpstr>Vragen?!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Micheline Eikenhout</dc:creator>
  <cp:lastModifiedBy>Maaike de Vries</cp:lastModifiedBy>
  <cp:revision>68</cp:revision>
  <dcterms:created xsi:type="dcterms:W3CDTF">2013-10-17T14:03:00Z</dcterms:created>
  <dcterms:modified xsi:type="dcterms:W3CDTF">2014-11-24T10:23:10Z</dcterms:modified>
</cp:coreProperties>
</file>